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12"/>
  </p:notesMasterIdLst>
  <p:sldIdLst>
    <p:sldId id="261" r:id="rId3"/>
    <p:sldId id="260" r:id="rId4"/>
    <p:sldId id="262" r:id="rId5"/>
    <p:sldId id="268" r:id="rId6"/>
    <p:sldId id="263" r:id="rId7"/>
    <p:sldId id="269" r:id="rId8"/>
    <p:sldId id="265" r:id="rId9"/>
    <p:sldId id="266" r:id="rId10"/>
    <p:sldId id="267" r:id="rId11"/>
  </p:sldIdLst>
  <p:sldSz cx="9144000" cy="5143500" type="screen16x9"/>
  <p:notesSz cx="6858000" cy="9144000"/>
  <p:embeddedFontLst>
    <p:embeddedFont>
      <p:font typeface="Montserrat" pitchFamily="2" charset="77"/>
      <p:regular r:id="rId13"/>
      <p:bold r:id="rId14"/>
      <p:italic r:id="rId15"/>
      <p:boldItalic r:id="rId16"/>
    </p:embeddedFont>
    <p:embeddedFont>
      <p:font typeface="Montserrat ExtraBold" pitchFamily="2" charset="77"/>
      <p:bold r:id="rId17"/>
      <p:italic r:id="rId18"/>
      <p:boldItalic r:id="rId19"/>
    </p:embeddedFont>
    <p:embeddedFont>
      <p:font typeface="Montserrat SemiBold" pitchFamily="2" charset="77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140" d="100"/>
          <a:sy n="140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d5f1f301c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d5f1f301c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d5f1f301c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d5f1f301c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264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d5f1f301c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d5f1f301c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3032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d5f1f301c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d5f1f301c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6870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d5f1f301c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d5f1f301c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This allowed for flexibility in the interpretation and translation between Kinyarwanda and English.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permitting a relatively wide berth for the text's implication. </a:t>
            </a:r>
            <a:r>
              <a:rPr lang="en-US"/>
              <a:t>This is equivalent to validity.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9469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d5f1f301c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d5f1f301c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5651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d5f1f301c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d5f1f301c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7276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d5f1f301c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cd5f1f301c_0_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639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rgbClr val="D00D2D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8299" y="182998"/>
            <a:ext cx="2039089" cy="66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77675" y="0"/>
            <a:ext cx="540838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751" y="500025"/>
            <a:ext cx="3167646" cy="316764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019850" y="885600"/>
            <a:ext cx="33723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Open Sans"/>
              <a:buNone/>
              <a:def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019850" y="2023425"/>
            <a:ext cx="3475200" cy="27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t="16275" r="48029" b="16275"/>
          <a:stretch/>
        </p:blipFill>
        <p:spPr>
          <a:xfrm>
            <a:off x="5180953" y="0"/>
            <a:ext cx="396304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53710" y="399700"/>
            <a:ext cx="1115719" cy="3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06525"/>
            <a:ext cx="1246800" cy="12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903600" y="683325"/>
            <a:ext cx="73368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Montserrat"/>
              <a:buNone/>
              <a:defRPr b="1">
                <a:solidFill>
                  <a:srgbClr val="002E6D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246800" y="1547775"/>
            <a:ext cx="5465700" cy="28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002E6D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8299" y="182998"/>
            <a:ext cx="2039089" cy="66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77675" y="0"/>
            <a:ext cx="540838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7050" y="3029335"/>
            <a:ext cx="2039100" cy="211751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/>
          <p:nvPr/>
        </p:nvSpPr>
        <p:spPr>
          <a:xfrm>
            <a:off x="647538" y="885600"/>
            <a:ext cx="3372300" cy="3372300"/>
          </a:xfrm>
          <a:prstGeom prst="ellipse">
            <a:avLst/>
          </a:prstGeom>
          <a:solidFill>
            <a:srgbClr val="002E6D"/>
          </a:solidFill>
          <a:ln w="9525" cap="flat" cmpd="sng">
            <a:solidFill>
              <a:srgbClr val="D9D9D9"/>
            </a:solidFill>
            <a:prstDash val="dot"/>
            <a:round/>
            <a:headEnd type="none" w="sm" len="sm"/>
            <a:tailEnd type="none" w="sm" len="sm"/>
          </a:ln>
          <a:effectLst>
            <a:outerShdw blurRad="228600" dist="133350" dir="708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4019850" y="885600"/>
            <a:ext cx="33723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Open Sans"/>
              <a:buNone/>
              <a:def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4019850" y="2023425"/>
            <a:ext cx="3475200" cy="27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U" type="title">
  <p:cSld name="TIT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6"/>
          <p:cNvPicPr preferRelativeResize="0"/>
          <p:nvPr/>
        </p:nvPicPr>
        <p:blipFill rotWithShape="1">
          <a:blip r:embed="rId2">
            <a:alphaModFix/>
          </a:blip>
          <a:srcRect l="12658" r="12652"/>
          <a:stretch/>
        </p:blipFill>
        <p:spPr>
          <a:xfrm>
            <a:off x="2347773" y="0"/>
            <a:ext cx="67962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23375" y="0"/>
            <a:ext cx="652965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1058600" y="828500"/>
            <a:ext cx="24207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ubTitle" idx="1"/>
          </p:nvPr>
        </p:nvSpPr>
        <p:spPr>
          <a:xfrm>
            <a:off x="2554475" y="3244900"/>
            <a:ext cx="2094300" cy="13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>
            <a:off x="81325" y="91475"/>
            <a:ext cx="8991300" cy="5001300"/>
          </a:xfrm>
          <a:prstGeom prst="rect">
            <a:avLst/>
          </a:prstGeom>
          <a:noFill/>
          <a:ln w="9525" cap="flat" cmpd="sng">
            <a:solidFill>
              <a:srgbClr val="002E6D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7"/>
          <p:cNvSpPr/>
          <p:nvPr/>
        </p:nvSpPr>
        <p:spPr>
          <a:xfrm flipH="1">
            <a:off x="4425213" y="91475"/>
            <a:ext cx="4157400" cy="5143500"/>
          </a:xfrm>
          <a:prstGeom prst="parallelogram">
            <a:avLst>
              <a:gd name="adj" fmla="val 37084"/>
            </a:avLst>
          </a:prstGeom>
          <a:solidFill>
            <a:srgbClr val="758592">
              <a:alpha val="2901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7"/>
          <p:cNvPicPr preferRelativeResize="0"/>
          <p:nvPr/>
        </p:nvPicPr>
        <p:blipFill rotWithShape="1">
          <a:blip r:embed="rId2">
            <a:alphaModFix/>
          </a:blip>
          <a:srcRect t="40456" r="3772" b="49808"/>
          <a:stretch/>
        </p:blipFill>
        <p:spPr>
          <a:xfrm>
            <a:off x="0" y="4848725"/>
            <a:ext cx="9143998" cy="42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400050" y="1462763"/>
            <a:ext cx="4391376" cy="4391376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7"/>
          <p:cNvSpPr/>
          <p:nvPr/>
        </p:nvSpPr>
        <p:spPr>
          <a:xfrm>
            <a:off x="2012675" y="2307450"/>
            <a:ext cx="315000" cy="11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2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5275" y="152400"/>
            <a:ext cx="2116324" cy="6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 txBox="1"/>
          <p:nvPr/>
        </p:nvSpPr>
        <p:spPr>
          <a:xfrm>
            <a:off x="390625" y="4533100"/>
            <a:ext cx="27099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#Degrees of tomorrow</a:t>
            </a:r>
            <a:endParaRPr sz="14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4809800" y="885600"/>
            <a:ext cx="38970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Open Sans"/>
              <a:buNone/>
              <a:defRPr b="1"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4809800" y="2023425"/>
            <a:ext cx="4015800" cy="27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1800"/>
              <a:buFont typeface="Open Sans"/>
              <a:buChar char="●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○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■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●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○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■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●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○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2E6D"/>
              </a:buClr>
              <a:buSzPts val="1400"/>
              <a:buFont typeface="Open Sans"/>
              <a:buChar char="■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/>
          <p:nvPr/>
        </p:nvSpPr>
        <p:spPr>
          <a:xfrm>
            <a:off x="3002900" y="0"/>
            <a:ext cx="6141000" cy="5143500"/>
          </a:xfrm>
          <a:prstGeom prst="rect">
            <a:avLst/>
          </a:prstGeom>
          <a:solidFill>
            <a:srgbClr val="D00D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75275" y="152400"/>
            <a:ext cx="2116324" cy="6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9"/>
          <p:cNvSpPr txBox="1"/>
          <p:nvPr/>
        </p:nvSpPr>
        <p:spPr>
          <a:xfrm>
            <a:off x="390625" y="4533100"/>
            <a:ext cx="27099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#Degrees of tomorrow</a:t>
            </a:r>
            <a:endParaRPr sz="14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" name="Google Shape;54;p9"/>
          <p:cNvPicPr preferRelativeResize="0"/>
          <p:nvPr/>
        </p:nvPicPr>
        <p:blipFill rotWithShape="1">
          <a:blip r:embed="rId3">
            <a:alphaModFix/>
          </a:blip>
          <a:srcRect t="16275" b="16275"/>
          <a:stretch/>
        </p:blipFill>
        <p:spPr>
          <a:xfrm>
            <a:off x="-1142744" y="0"/>
            <a:ext cx="76255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5159025" y="920125"/>
            <a:ext cx="33723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Open Sans"/>
              <a:buNone/>
              <a:def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59025" y="2057950"/>
            <a:ext cx="3475200" cy="27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77675" y="0"/>
            <a:ext cx="540838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0"/>
          <p:cNvSpPr/>
          <p:nvPr/>
        </p:nvSpPr>
        <p:spPr>
          <a:xfrm>
            <a:off x="647538" y="885600"/>
            <a:ext cx="3372300" cy="33723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2C6C88"/>
            </a:solidFill>
            <a:prstDash val="dot"/>
            <a:round/>
            <a:headEnd type="none" w="sm" len="sm"/>
            <a:tailEnd type="none" w="sm" len="sm"/>
          </a:ln>
          <a:effectLst>
            <a:outerShdw blurRad="228600" dist="133350" dir="708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2C6C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" name="Google Shape;6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7600" y="247500"/>
            <a:ext cx="1805735" cy="5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4019850" y="885600"/>
            <a:ext cx="33723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Font typeface="Open Sans"/>
              <a:buNone/>
              <a:defRPr b="1">
                <a:solidFill>
                  <a:srgbClr val="D00D2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4019850" y="2023425"/>
            <a:ext cx="3475200" cy="27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1"/>
          <p:cNvPicPr preferRelativeResize="0"/>
          <p:nvPr/>
        </p:nvPicPr>
        <p:blipFill rotWithShape="1">
          <a:blip r:embed="rId2">
            <a:alphaModFix/>
          </a:blip>
          <a:srcRect t="15863" r="47892" b="14825"/>
          <a:stretch/>
        </p:blipFill>
        <p:spPr>
          <a:xfrm>
            <a:off x="5276876" y="0"/>
            <a:ext cx="38671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0510" y="379400"/>
            <a:ext cx="1115719" cy="3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06525"/>
            <a:ext cx="1246800" cy="12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903600" y="683325"/>
            <a:ext cx="73368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Montserrat"/>
              <a:buNone/>
              <a:defRPr b="1">
                <a:solidFill>
                  <a:srgbClr val="002E6D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246800" y="1547775"/>
            <a:ext cx="5465700" cy="28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2"/>
          <p:cNvPicPr preferRelativeResize="0"/>
          <p:nvPr/>
        </p:nvPicPr>
        <p:blipFill rotWithShape="1">
          <a:blip r:embed="rId2">
            <a:alphaModFix/>
          </a:blip>
          <a:srcRect t="40456" r="3772" b="49808"/>
          <a:stretch/>
        </p:blipFill>
        <p:spPr>
          <a:xfrm>
            <a:off x="0" y="4848725"/>
            <a:ext cx="9143998" cy="42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 rotWithShape="1">
          <a:blip r:embed="rId3">
            <a:alphaModFix/>
          </a:blip>
          <a:srcRect r="51932"/>
          <a:stretch/>
        </p:blipFill>
        <p:spPr>
          <a:xfrm rot="10800000">
            <a:off x="0" y="111850"/>
            <a:ext cx="786475" cy="1636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0510" y="379400"/>
            <a:ext cx="1115719" cy="3416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903600" y="683325"/>
            <a:ext cx="73368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Montserrat"/>
              <a:buNone/>
              <a:defRPr b="1">
                <a:solidFill>
                  <a:srgbClr val="002E6D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>
            <a:off x="1246800" y="1547775"/>
            <a:ext cx="5465700" cy="28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3"/>
          <p:cNvPicPr preferRelativeResize="0"/>
          <p:nvPr/>
        </p:nvPicPr>
        <p:blipFill rotWithShape="1">
          <a:blip r:embed="rId2">
            <a:alphaModFix/>
          </a:blip>
          <a:srcRect l="24202"/>
          <a:stretch/>
        </p:blipFill>
        <p:spPr>
          <a:xfrm>
            <a:off x="0" y="-135050"/>
            <a:ext cx="1479300" cy="195162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/>
          <p:nvPr/>
        </p:nvSpPr>
        <p:spPr>
          <a:xfrm>
            <a:off x="6147075" y="113450"/>
            <a:ext cx="2644500" cy="736200"/>
          </a:xfrm>
          <a:prstGeom prst="parallelogram">
            <a:avLst>
              <a:gd name="adj" fmla="val 4479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82550" y="308763"/>
            <a:ext cx="1302200" cy="39872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/>
          <p:nvPr/>
        </p:nvSpPr>
        <p:spPr>
          <a:xfrm>
            <a:off x="0" y="5060300"/>
            <a:ext cx="9144000" cy="83100"/>
          </a:xfrm>
          <a:prstGeom prst="rect">
            <a:avLst/>
          </a:prstGeom>
          <a:solidFill>
            <a:srgbClr val="7585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1426825" y="607125"/>
            <a:ext cx="68136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Montserrat"/>
              <a:buNone/>
              <a:defRPr b="1">
                <a:solidFill>
                  <a:srgbClr val="002E6D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>
            <a:off x="1745550" y="1471575"/>
            <a:ext cx="5076000" cy="28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U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5"/>
          <p:cNvPicPr preferRelativeResize="0"/>
          <p:nvPr/>
        </p:nvPicPr>
        <p:blipFill rotWithShape="1">
          <a:blip r:embed="rId2">
            <a:alphaModFix/>
          </a:blip>
          <a:srcRect l="12659" r="12652"/>
          <a:stretch/>
        </p:blipFill>
        <p:spPr>
          <a:xfrm>
            <a:off x="2347773" y="0"/>
            <a:ext cx="67962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23375" y="0"/>
            <a:ext cx="652965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1058600" y="828500"/>
            <a:ext cx="2420700" cy="4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 ExtraBold"/>
              <a:buNone/>
              <a:defRPr sz="3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2554475" y="3244900"/>
            <a:ext cx="2094300" cy="13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 SemiBold"/>
              <a:buNone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/>
          <p:nvPr/>
        </p:nvSpPr>
        <p:spPr>
          <a:xfrm>
            <a:off x="81325" y="91475"/>
            <a:ext cx="8991300" cy="5001300"/>
          </a:xfrm>
          <a:prstGeom prst="rect">
            <a:avLst/>
          </a:prstGeom>
          <a:noFill/>
          <a:ln w="9525" cap="flat" cmpd="sng">
            <a:solidFill>
              <a:srgbClr val="002E6D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6"/>
          <p:cNvSpPr/>
          <p:nvPr/>
        </p:nvSpPr>
        <p:spPr>
          <a:xfrm flipH="1">
            <a:off x="4425213" y="91475"/>
            <a:ext cx="4157400" cy="5143500"/>
          </a:xfrm>
          <a:prstGeom prst="parallelogram">
            <a:avLst>
              <a:gd name="adj" fmla="val 37084"/>
            </a:avLst>
          </a:prstGeom>
          <a:solidFill>
            <a:srgbClr val="758592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4" name="Google Shape;94;p16"/>
          <p:cNvPicPr preferRelativeResize="0"/>
          <p:nvPr/>
        </p:nvPicPr>
        <p:blipFill rotWithShape="1">
          <a:blip r:embed="rId2">
            <a:alphaModFix/>
          </a:blip>
          <a:srcRect t="40456" r="3772" b="49808"/>
          <a:stretch/>
        </p:blipFill>
        <p:spPr>
          <a:xfrm>
            <a:off x="0" y="4848725"/>
            <a:ext cx="9143998" cy="42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400050" y="1462763"/>
            <a:ext cx="4391376" cy="439137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/>
          <p:nvPr/>
        </p:nvSpPr>
        <p:spPr>
          <a:xfrm>
            <a:off x="2012675" y="2307450"/>
            <a:ext cx="315000" cy="11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2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5275" y="152400"/>
            <a:ext cx="2116324" cy="6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 txBox="1"/>
          <p:nvPr/>
        </p:nvSpPr>
        <p:spPr>
          <a:xfrm>
            <a:off x="390625" y="4533100"/>
            <a:ext cx="27099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#Degrees of tomorrow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4809800" y="885600"/>
            <a:ext cx="38970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Open Sans"/>
              <a:buNone/>
              <a:defRPr b="1"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None/>
              <a:defRPr>
                <a:solidFill>
                  <a:srgbClr val="002E6D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1"/>
          </p:nvPr>
        </p:nvSpPr>
        <p:spPr>
          <a:xfrm>
            <a:off x="4809800" y="2023425"/>
            <a:ext cx="4015800" cy="27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r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1800"/>
              <a:buFont typeface="Open Sans"/>
              <a:buChar char="●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r" rtl="0"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○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r" rtl="0"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■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r" rtl="0"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●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r" rtl="0"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○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r" rtl="0"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■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r" rtl="0"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●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r" rtl="0">
              <a:spcBef>
                <a:spcPts val="1600"/>
              </a:spcBef>
              <a:spcAft>
                <a:spcPts val="0"/>
              </a:spcAft>
              <a:buClr>
                <a:srgbClr val="002E6D"/>
              </a:buClr>
              <a:buSzPts val="1400"/>
              <a:buFont typeface="Open Sans"/>
              <a:buChar char="○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r" rtl="0">
              <a:spcBef>
                <a:spcPts val="1600"/>
              </a:spcBef>
              <a:spcAft>
                <a:spcPts val="1600"/>
              </a:spcAft>
              <a:buClr>
                <a:srgbClr val="002E6D"/>
              </a:buClr>
              <a:buSzPts val="1400"/>
              <a:buFont typeface="Open Sans"/>
              <a:buChar char="■"/>
              <a:defRPr>
                <a:solidFill>
                  <a:srgbClr val="002E6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/>
          <p:nvPr/>
        </p:nvSpPr>
        <p:spPr>
          <a:xfrm>
            <a:off x="3002900" y="0"/>
            <a:ext cx="6141000" cy="5143500"/>
          </a:xfrm>
          <a:prstGeom prst="rect">
            <a:avLst/>
          </a:prstGeom>
          <a:solidFill>
            <a:srgbClr val="D00D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75275" y="152400"/>
            <a:ext cx="2116324" cy="6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390625" y="4533100"/>
            <a:ext cx="27099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#Degrees of tomorrow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t="16275" b="16275"/>
          <a:stretch/>
        </p:blipFill>
        <p:spPr>
          <a:xfrm>
            <a:off x="-1142744" y="0"/>
            <a:ext cx="76255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159025" y="920125"/>
            <a:ext cx="3372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Open Sans"/>
              <a:buNone/>
              <a:def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5159025" y="2057950"/>
            <a:ext cx="3475200" cy="27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algn="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algn="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algn="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algn="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algn="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algn="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algn="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algn="r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rgbClr val="D00D2D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8299" y="182998"/>
            <a:ext cx="2039089" cy="66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77675" y="0"/>
            <a:ext cx="540838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751" y="500025"/>
            <a:ext cx="3167646" cy="316764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4019850" y="885600"/>
            <a:ext cx="3372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Open Sans"/>
              <a:buNone/>
              <a:def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4019850" y="2023425"/>
            <a:ext cx="3475200" cy="27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77675" y="0"/>
            <a:ext cx="540838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/>
          <p:nvPr/>
        </p:nvSpPr>
        <p:spPr>
          <a:xfrm>
            <a:off x="647538" y="885600"/>
            <a:ext cx="3372300" cy="337230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2C6C88"/>
            </a:solidFill>
            <a:prstDash val="dot"/>
            <a:round/>
            <a:headEnd type="none" w="sm" len="sm"/>
            <a:tailEnd type="none" w="sm" len="sm"/>
          </a:ln>
          <a:effectLst>
            <a:outerShdw blurRad="228600" dist="133350" dir="70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C6C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7600" y="247500"/>
            <a:ext cx="1805735" cy="5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4019850" y="885600"/>
            <a:ext cx="3372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Font typeface="Open Sans"/>
              <a:buNone/>
              <a:defRPr b="1">
                <a:solidFill>
                  <a:srgbClr val="D00D2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D00D2D"/>
              </a:buClr>
              <a:buSzPts val="2800"/>
              <a:buNone/>
              <a:defRPr>
                <a:solidFill>
                  <a:srgbClr val="D00D2D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body" idx="1"/>
          </p:nvPr>
        </p:nvSpPr>
        <p:spPr>
          <a:xfrm>
            <a:off x="4019850" y="2023425"/>
            <a:ext cx="3475200" cy="27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002E6D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8299" y="182998"/>
            <a:ext cx="2039089" cy="66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77675" y="0"/>
            <a:ext cx="540838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7050" y="3029335"/>
            <a:ext cx="2039100" cy="211751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/>
          <p:nvPr/>
        </p:nvSpPr>
        <p:spPr>
          <a:xfrm>
            <a:off x="647538" y="885600"/>
            <a:ext cx="3372300" cy="3372300"/>
          </a:xfrm>
          <a:prstGeom prst="ellipse">
            <a:avLst/>
          </a:prstGeom>
          <a:solidFill>
            <a:srgbClr val="002E6D"/>
          </a:solidFill>
          <a:ln w="9525" cap="flat" cmpd="sng">
            <a:solidFill>
              <a:srgbClr val="D9D9D9"/>
            </a:solidFill>
            <a:prstDash val="dot"/>
            <a:round/>
            <a:headEnd type="none" w="sm" len="sm"/>
            <a:tailEnd type="none" w="sm" len="sm"/>
          </a:ln>
          <a:effectLst>
            <a:outerShdw blurRad="228600" dist="133350" dir="708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2"/>
          <p:cNvSpPr txBox="1">
            <a:spLocks noGrp="1"/>
          </p:cNvSpPr>
          <p:nvPr>
            <p:ph type="title"/>
          </p:nvPr>
        </p:nvSpPr>
        <p:spPr>
          <a:xfrm>
            <a:off x="4019850" y="885600"/>
            <a:ext cx="3372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Open Sans"/>
              <a:buNone/>
              <a:def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body" idx="1"/>
          </p:nvPr>
        </p:nvSpPr>
        <p:spPr>
          <a:xfrm>
            <a:off x="4019850" y="2023425"/>
            <a:ext cx="3475200" cy="27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3"/>
          <p:cNvPicPr preferRelativeResize="0"/>
          <p:nvPr/>
        </p:nvPicPr>
        <p:blipFill rotWithShape="1">
          <a:blip r:embed="rId2">
            <a:alphaModFix/>
          </a:blip>
          <a:srcRect t="15864" r="47892" b="14825"/>
          <a:stretch/>
        </p:blipFill>
        <p:spPr>
          <a:xfrm>
            <a:off x="5276876" y="0"/>
            <a:ext cx="38671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0510" y="379400"/>
            <a:ext cx="1115719" cy="3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06525"/>
            <a:ext cx="1246800" cy="12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>
            <a:spLocks noGrp="1"/>
          </p:cNvSpPr>
          <p:nvPr>
            <p:ph type="title"/>
          </p:nvPr>
        </p:nvSpPr>
        <p:spPr>
          <a:xfrm>
            <a:off x="903600" y="683325"/>
            <a:ext cx="7336800" cy="4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Montserrat"/>
              <a:buNone/>
              <a:defRPr b="1">
                <a:solidFill>
                  <a:srgbClr val="002E6D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1246800" y="1547775"/>
            <a:ext cx="5465700" cy="28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4"/>
          <p:cNvPicPr preferRelativeResize="0"/>
          <p:nvPr/>
        </p:nvPicPr>
        <p:blipFill rotWithShape="1">
          <a:blip r:embed="rId2">
            <a:alphaModFix/>
          </a:blip>
          <a:srcRect t="16275" r="48030" b="16275"/>
          <a:stretch/>
        </p:blipFill>
        <p:spPr>
          <a:xfrm>
            <a:off x="5180953" y="0"/>
            <a:ext cx="396304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3710" y="399700"/>
            <a:ext cx="1115719" cy="3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06525"/>
            <a:ext cx="1246800" cy="12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 txBox="1">
            <a:spLocks noGrp="1"/>
          </p:cNvSpPr>
          <p:nvPr>
            <p:ph type="title"/>
          </p:nvPr>
        </p:nvSpPr>
        <p:spPr>
          <a:xfrm>
            <a:off x="903600" y="683325"/>
            <a:ext cx="7336800" cy="4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Montserrat"/>
              <a:buNone/>
              <a:defRPr b="1">
                <a:solidFill>
                  <a:srgbClr val="002E6D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1"/>
          </p:nvPr>
        </p:nvSpPr>
        <p:spPr>
          <a:xfrm>
            <a:off x="1246800" y="1547775"/>
            <a:ext cx="5465700" cy="28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5"/>
          <p:cNvPicPr preferRelativeResize="0"/>
          <p:nvPr/>
        </p:nvPicPr>
        <p:blipFill rotWithShape="1">
          <a:blip r:embed="rId2">
            <a:alphaModFix/>
          </a:blip>
          <a:srcRect t="40456" r="3772" b="49808"/>
          <a:stretch/>
        </p:blipFill>
        <p:spPr>
          <a:xfrm>
            <a:off x="0" y="4848725"/>
            <a:ext cx="9143998" cy="42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 rotWithShape="1">
          <a:blip r:embed="rId3">
            <a:alphaModFix/>
          </a:blip>
          <a:srcRect r="51932"/>
          <a:stretch/>
        </p:blipFill>
        <p:spPr>
          <a:xfrm rot="10800000">
            <a:off x="0" y="111850"/>
            <a:ext cx="786475" cy="1636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0510" y="379400"/>
            <a:ext cx="1115719" cy="34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>
            <a:spLocks noGrp="1"/>
          </p:cNvSpPr>
          <p:nvPr>
            <p:ph type="title"/>
          </p:nvPr>
        </p:nvSpPr>
        <p:spPr>
          <a:xfrm>
            <a:off x="903600" y="683325"/>
            <a:ext cx="7336800" cy="4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Montserrat"/>
              <a:buNone/>
              <a:defRPr b="1">
                <a:solidFill>
                  <a:srgbClr val="002E6D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5"/>
          <p:cNvSpPr txBox="1">
            <a:spLocks noGrp="1"/>
          </p:cNvSpPr>
          <p:nvPr>
            <p:ph type="body" idx="1"/>
          </p:nvPr>
        </p:nvSpPr>
        <p:spPr>
          <a:xfrm>
            <a:off x="1246800" y="1547775"/>
            <a:ext cx="5465700" cy="28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6"/>
          <p:cNvPicPr preferRelativeResize="0"/>
          <p:nvPr/>
        </p:nvPicPr>
        <p:blipFill rotWithShape="1">
          <a:blip r:embed="rId2">
            <a:alphaModFix/>
          </a:blip>
          <a:srcRect l="24202"/>
          <a:stretch/>
        </p:blipFill>
        <p:spPr>
          <a:xfrm>
            <a:off x="0" y="-135050"/>
            <a:ext cx="1479300" cy="1951626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6"/>
          <p:cNvSpPr/>
          <p:nvPr/>
        </p:nvSpPr>
        <p:spPr>
          <a:xfrm>
            <a:off x="6147075" y="113450"/>
            <a:ext cx="2644500" cy="736200"/>
          </a:xfrm>
          <a:prstGeom prst="parallelogram">
            <a:avLst>
              <a:gd name="adj" fmla="val 4479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550" y="308763"/>
            <a:ext cx="1302200" cy="398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/>
          <p:nvPr/>
        </p:nvSpPr>
        <p:spPr>
          <a:xfrm>
            <a:off x="0" y="5060300"/>
            <a:ext cx="9144000" cy="83100"/>
          </a:xfrm>
          <a:prstGeom prst="rect">
            <a:avLst/>
          </a:prstGeom>
          <a:solidFill>
            <a:srgbClr val="7585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1426825" y="607125"/>
            <a:ext cx="6813600" cy="4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2E6D"/>
              </a:buClr>
              <a:buSzPts val="2800"/>
              <a:buFont typeface="Montserrat"/>
              <a:buNone/>
              <a:defRPr b="1">
                <a:solidFill>
                  <a:srgbClr val="002E6D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1"/>
          </p:nvPr>
        </p:nvSpPr>
        <p:spPr>
          <a:xfrm>
            <a:off x="1745550" y="1471575"/>
            <a:ext cx="5076000" cy="28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251F-74FB-F048-BB55-6CFE5E004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728" y="607124"/>
            <a:ext cx="6987697" cy="658149"/>
          </a:xfrm>
        </p:spPr>
        <p:txBody>
          <a:bodyPr/>
          <a:lstStyle/>
          <a:p>
            <a:pPr algn="ctr"/>
            <a:r>
              <a:rPr lang="en-US" dirty="0"/>
              <a:t>"Women in Mining Cooperatives in Rural Rwanda"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C7051-6A22-8649-8D4D-317D4D9FC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928" y="1746504"/>
            <a:ext cx="8229600" cy="3145536"/>
          </a:xfrm>
        </p:spPr>
        <p:txBody>
          <a:bodyPr/>
          <a:lstStyle/>
          <a:p>
            <a:pPr marL="114300" indent="0" algn="ctr">
              <a:buNone/>
            </a:pPr>
            <a:r>
              <a:rPr lang="en-US" b="1" dirty="0"/>
              <a:t>Original Research Paper Presentation</a:t>
            </a:r>
          </a:p>
          <a:p>
            <a:pPr marL="114300" indent="0" algn="ctr">
              <a:buNone/>
            </a:pPr>
            <a:r>
              <a:rPr lang="en-US" b="1" dirty="0"/>
              <a:t>“Resource Conflicts” Session</a:t>
            </a:r>
          </a:p>
          <a:p>
            <a:pPr marL="114300" indent="0" algn="ctr">
              <a:buNone/>
            </a:pPr>
            <a:r>
              <a:rPr lang="en-US" b="1" dirty="0"/>
              <a:t>64</a:t>
            </a:r>
            <a:r>
              <a:rPr lang="en-US" b="1" baseline="30000" dirty="0"/>
              <a:t>th</a:t>
            </a:r>
            <a:r>
              <a:rPr lang="en-US" b="1" dirty="0"/>
              <a:t> African Studies Association Meeting</a:t>
            </a:r>
          </a:p>
          <a:p>
            <a:pPr marL="114300" indent="0" algn="ctr">
              <a:buNone/>
            </a:pPr>
            <a:r>
              <a:rPr lang="en-US" b="1" dirty="0"/>
              <a:t>November 18, 2021</a:t>
            </a:r>
          </a:p>
          <a:p>
            <a:pPr marL="114300" indent="0" algn="ctr">
              <a:buNone/>
            </a:pPr>
            <a:endParaRPr lang="en-US" b="1" dirty="0"/>
          </a:p>
          <a:p>
            <a:pPr marL="114300" indent="0" algn="ctr">
              <a:buNone/>
            </a:pPr>
            <a:endParaRPr lang="en-US" b="1" dirty="0"/>
          </a:p>
          <a:p>
            <a:pPr marL="114300" indent="0" algn="ctr">
              <a:buNone/>
            </a:pPr>
            <a:r>
              <a:rPr lang="en-US" b="1" dirty="0"/>
              <a:t>Dr. Laine Munir (PI)</a:t>
            </a:r>
          </a:p>
          <a:p>
            <a:pPr marL="114300" indent="0" algn="ctr">
              <a:buNone/>
            </a:pPr>
            <a:r>
              <a:rPr lang="en-US" dirty="0"/>
              <a:t>Global Challenges Program, African Leadership University</a:t>
            </a:r>
          </a:p>
          <a:p>
            <a:pPr marL="114300" indent="0" algn="ctr">
              <a:buNone/>
            </a:pPr>
            <a:r>
              <a:rPr lang="en-US" dirty="0"/>
              <a:t>Center of Excellence in Biodiversity, University of Rwanda</a:t>
            </a:r>
          </a:p>
          <a:p>
            <a:pPr marL="114300" indent="0" algn="ctr">
              <a:buNone/>
            </a:pPr>
            <a:r>
              <a:rPr lang="en-US" dirty="0"/>
              <a:t>2021 Harry Frank Guggenheim Distinguished Scholar</a:t>
            </a:r>
          </a:p>
          <a:p>
            <a:pPr marL="114300" indent="0" algn="ctr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7A1188-90AD-6246-894F-5E40880DE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6674"/>
            <a:ext cx="1298702" cy="6011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A67FB6-9BE7-8841-B2DE-749890C82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776" y="4291196"/>
            <a:ext cx="466852" cy="77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478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44D5-7B87-8745-9872-449412D8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95C9-6AE5-AE42-A4DC-EBCEBB07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294646"/>
            <a:ext cx="8501204" cy="3848854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/>
              <a:t>RQ:</a:t>
            </a:r>
          </a:p>
          <a:p>
            <a:pPr marL="114300" indent="0">
              <a:buNone/>
            </a:pPr>
            <a:r>
              <a:rPr lang="en-US" b="1" i="1" dirty="0"/>
              <a:t>Could cooperative business models mitigate some of the </a:t>
            </a:r>
          </a:p>
          <a:p>
            <a:pPr marL="114300" indent="0">
              <a:buNone/>
            </a:pPr>
            <a:r>
              <a:rPr lang="en-US" b="1" i="1" dirty="0"/>
              <a:t>negative impacts on women of private mining operations?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b="1" dirty="0"/>
              <a:t>Case study themes:</a:t>
            </a:r>
          </a:p>
          <a:p>
            <a:pPr>
              <a:buAutoNum type="arabicPeriod"/>
            </a:pPr>
            <a:r>
              <a:rPr lang="en-US" b="1" i="1" dirty="0"/>
              <a:t>Economic security</a:t>
            </a:r>
            <a:r>
              <a:rPr lang="en-US" b="1" dirty="0"/>
              <a:t>: Incomes &amp; financial outcomes for women</a:t>
            </a:r>
          </a:p>
          <a:p>
            <a:pPr>
              <a:buAutoNum type="arabicPeriod"/>
            </a:pPr>
            <a:r>
              <a:rPr lang="en-US" b="1" i="1" dirty="0"/>
              <a:t>Physical security</a:t>
            </a:r>
            <a:r>
              <a:rPr lang="en-US" b="1" dirty="0"/>
              <a:t>: Gender-based violence (GBV)</a:t>
            </a:r>
          </a:p>
          <a:p>
            <a:pPr>
              <a:buAutoNum type="arabicPeriod"/>
            </a:pPr>
            <a:r>
              <a:rPr lang="en-US" b="1" i="1" dirty="0"/>
              <a:t>Legal/governance security</a:t>
            </a:r>
            <a:r>
              <a:rPr lang="en-US" b="1" dirty="0"/>
              <a:t>: legal awareness &amp; conflict resolution conduits 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b="1" dirty="0"/>
              <a:t>Locations in 2021: Six rural districts in all five provinces of Rwanda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9C6CA-B2CA-9E4B-8503-44EA8B6BCF89}"/>
              </a:ext>
            </a:extLst>
          </p:cNvPr>
          <p:cNvSpPr txBox="1"/>
          <p:nvPr/>
        </p:nvSpPr>
        <p:spPr>
          <a:xfrm>
            <a:off x="8646058" y="1"/>
            <a:ext cx="42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</a:t>
            </a:r>
            <a:r>
              <a:rPr lang="en-US" sz="1800" b="1" dirty="0"/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44D5-7B87-8745-9872-449412D8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95C9-6AE5-AE42-A4DC-EBCEBB07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498" y="1294646"/>
            <a:ext cx="7336800" cy="3848854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The “resource curse” in Africa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Rwanda’s breakneck rise in mineral extraction and export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Rwanda’s state formalization of the economy, including ASMs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Widespread support for cooperatives as a business model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The Good: cooperatives may be compatible with African values, provide state-like provisions for the vulnerable, be democratic, anti-corporate, and “women-friendly”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The Bad: cooperatives may be neocolonial, overly political, and reify inequality with a façade of equality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9C6CA-B2CA-9E4B-8503-44EA8B6BCF89}"/>
              </a:ext>
            </a:extLst>
          </p:cNvPr>
          <p:cNvSpPr txBox="1"/>
          <p:nvPr/>
        </p:nvSpPr>
        <p:spPr>
          <a:xfrm>
            <a:off x="8646058" y="1"/>
            <a:ext cx="42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</a:t>
            </a:r>
            <a:r>
              <a:rPr lang="en-US" sz="18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45907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44D5-7B87-8745-9872-449412D8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95C9-6AE5-AE42-A4DC-EBCEBB07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498" y="1294646"/>
            <a:ext cx="7336800" cy="3848854"/>
          </a:xfrm>
        </p:spPr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9C6CA-B2CA-9E4B-8503-44EA8B6BCF89}"/>
              </a:ext>
            </a:extLst>
          </p:cNvPr>
          <p:cNvSpPr txBox="1"/>
          <p:nvPr/>
        </p:nvSpPr>
        <p:spPr>
          <a:xfrm>
            <a:off x="8646058" y="1"/>
            <a:ext cx="42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</a:t>
            </a:r>
            <a:r>
              <a:rPr lang="en-US" sz="1800" b="1" dirty="0"/>
              <a:t>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DFC0E2-10CC-B04A-9258-081D1ACEC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383" y="1294646"/>
            <a:ext cx="4667234" cy="381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2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44D5-7B87-8745-9872-449412D8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95C9-6AE5-AE42-A4DC-EBCEBB07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497" y="1294646"/>
            <a:ext cx="8247707" cy="3693813"/>
          </a:xfrm>
        </p:spPr>
        <p:txBody>
          <a:bodyPr/>
          <a:lstStyle/>
          <a:p>
            <a:pPr marL="114300" indent="0">
              <a:buNone/>
            </a:pPr>
            <a:endParaRPr lang="en-US" u="sng" dirty="0"/>
          </a:p>
          <a:p>
            <a:pPr marL="114300" indent="0">
              <a:buNone/>
            </a:pPr>
            <a:endParaRPr lang="en-US" u="sng" dirty="0"/>
          </a:p>
          <a:p>
            <a:pPr marL="114300" indent="0">
              <a:buNone/>
            </a:pPr>
            <a:endParaRPr lang="en-US" u="sng" dirty="0"/>
          </a:p>
          <a:p>
            <a:pPr marL="114300" indent="0">
              <a:buNone/>
            </a:pPr>
            <a:endParaRPr lang="en-US" u="sng" dirty="0"/>
          </a:p>
          <a:p>
            <a:pPr marL="114300" indent="0">
              <a:buNone/>
            </a:pPr>
            <a:endParaRPr lang="en-US" u="sng" dirty="0"/>
          </a:p>
          <a:p>
            <a:pPr marL="114300" indent="0">
              <a:buNone/>
            </a:pPr>
            <a:endParaRPr lang="en-US" u="sng" dirty="0"/>
          </a:p>
          <a:p>
            <a:pPr marL="114300" indent="0">
              <a:buNone/>
            </a:pPr>
            <a:r>
              <a:rPr lang="en-US" u="sng" dirty="0"/>
              <a:t>CASE: </a:t>
            </a:r>
            <a:r>
              <a:rPr lang="en-US" dirty="0"/>
              <a:t>COMIKAGI, Rwanda’s largest mining cooperative</a:t>
            </a:r>
          </a:p>
          <a:p>
            <a:pPr marL="114300" indent="0">
              <a:buNone/>
            </a:pPr>
            <a:r>
              <a:rPr lang="en-US" u="sng" dirty="0"/>
              <a:t>DATA:</a:t>
            </a:r>
            <a:r>
              <a:rPr lang="en-US" dirty="0"/>
              <a:t>  1. 60 one-on-one, semi-structured interviews</a:t>
            </a:r>
          </a:p>
          <a:p>
            <a:pPr marL="114300" indent="0">
              <a:buNone/>
            </a:pPr>
            <a:r>
              <a:rPr lang="en-US" dirty="0"/>
              <a:t>	2. 12 FGDs (10 participants each)</a:t>
            </a:r>
          </a:p>
          <a:p>
            <a:pPr marL="114300" indent="0">
              <a:buNone/>
            </a:pPr>
            <a:r>
              <a:rPr lang="en-US" dirty="0"/>
              <a:t>	3. 14 days of observations</a:t>
            </a:r>
          </a:p>
          <a:p>
            <a:pPr marL="114300" indent="0">
              <a:buNone/>
            </a:pPr>
            <a:r>
              <a:rPr lang="en-US" dirty="0"/>
              <a:t>	4. Social maps: 6 collective &amp; 60 individual hand-drawn maps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9C6CA-B2CA-9E4B-8503-44EA8B6BCF89}"/>
              </a:ext>
            </a:extLst>
          </p:cNvPr>
          <p:cNvSpPr txBox="1"/>
          <p:nvPr/>
        </p:nvSpPr>
        <p:spPr>
          <a:xfrm>
            <a:off x="8646058" y="1"/>
            <a:ext cx="42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</a:t>
            </a:r>
            <a:r>
              <a:rPr lang="en-US" sz="1800" b="1" dirty="0"/>
              <a:t>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7111BE-F94A-3644-B754-915D5469D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516" y="155041"/>
            <a:ext cx="5170932" cy="301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99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44D5-7B87-8745-9872-449412D8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95C9-6AE5-AE42-A4DC-EBCEBB07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176526"/>
            <a:ext cx="7909559" cy="3834386"/>
          </a:xfrm>
        </p:spPr>
        <p:txBody>
          <a:bodyPr/>
          <a:lstStyle/>
          <a:p>
            <a:pPr marL="114300" indent="0">
              <a:buNone/>
            </a:pPr>
            <a:r>
              <a:rPr lang="en-US" u="sng" dirty="0"/>
              <a:t>MODE OF ANALYSIS:</a:t>
            </a:r>
          </a:p>
          <a:p>
            <a:pPr marL="114300" indent="0">
              <a:buNone/>
            </a:pPr>
            <a:r>
              <a:rPr lang="en-US" dirty="0"/>
              <a:t>Conceptual (or thematic?) content analysis in NVivo with three themes of financial, GBV, and legal outcomes. </a:t>
            </a:r>
          </a:p>
          <a:p>
            <a:pPr lvl="0">
              <a:buFont typeface="+mj-lt"/>
              <a:buAutoNum type="arabicPeriod"/>
            </a:pPr>
            <a:r>
              <a:rPr lang="en-US" dirty="0"/>
              <a:t>Determined the level of analysis to be two-fold: word sense and phrase. Determined to code for the three pre-defined concepts to stay focused on the specific research question. </a:t>
            </a:r>
          </a:p>
          <a:p>
            <a:pPr lvl="0">
              <a:buFont typeface="+mj-lt"/>
              <a:buAutoNum type="arabicPeriod"/>
            </a:pPr>
            <a:r>
              <a:rPr lang="en-US" dirty="0"/>
              <a:t>Determined to code for the frequency of codes within these three concepts.</a:t>
            </a:r>
          </a:p>
          <a:p>
            <a:pPr lvl="0">
              <a:buFont typeface="+mj-lt"/>
              <a:buAutoNum type="arabicPeriod"/>
            </a:pPr>
            <a:r>
              <a:rPr lang="en-US" dirty="0"/>
              <a:t>Determined coding rules for when text appears in different forms; coded text in NVivo</a:t>
            </a:r>
          </a:p>
          <a:p>
            <a:pPr lvl="0">
              <a:buFont typeface="+mj-lt"/>
              <a:buAutoNum type="arabicPeriod"/>
            </a:pPr>
            <a:r>
              <a:rPr lang="en-US" dirty="0"/>
              <a:t>Analyzed results in NVivo by counting code frequencies and then “deep diving”; using program-specific visualization tools. 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9C6CA-B2CA-9E4B-8503-44EA8B6BCF89}"/>
              </a:ext>
            </a:extLst>
          </p:cNvPr>
          <p:cNvSpPr txBox="1"/>
          <p:nvPr/>
        </p:nvSpPr>
        <p:spPr>
          <a:xfrm>
            <a:off x="8646058" y="1"/>
            <a:ext cx="42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</a:t>
            </a:r>
            <a:r>
              <a:rPr lang="en-US" sz="18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0524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44D5-7B87-8745-9872-449412D8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95C9-6AE5-AE42-A4DC-EBCEBB07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9" y="1280160"/>
            <a:ext cx="7671815" cy="3863340"/>
          </a:xfrm>
        </p:spPr>
        <p:txBody>
          <a:bodyPr/>
          <a:lstStyle/>
          <a:p>
            <a:pPr>
              <a:buFont typeface="+mj-lt"/>
              <a:buAutoNum type="alphaUcPeriod"/>
            </a:pPr>
            <a:r>
              <a:rPr lang="en-US" dirty="0"/>
              <a:t>Women report their lives are better with mining than they would be without it. </a:t>
            </a:r>
          </a:p>
          <a:p>
            <a:pPr>
              <a:buFont typeface="+mj-lt"/>
              <a:buAutoNum type="alphaUcPeriod"/>
            </a:pPr>
            <a:r>
              <a:rPr lang="en-US" dirty="0"/>
              <a:t>Little to no evidence that the cooperative increases women’s incomes more than private company employment. </a:t>
            </a:r>
          </a:p>
          <a:p>
            <a:pPr>
              <a:buFont typeface="+mj-lt"/>
              <a:buAutoNum type="alphaUcPeriod"/>
            </a:pPr>
            <a:r>
              <a:rPr lang="en-US" dirty="0"/>
              <a:t>Little to no evidence that the cooperative reduces women’s experiences with GBV; reported rates of transactional sex were higher in the cooperative than other communities. </a:t>
            </a:r>
          </a:p>
          <a:p>
            <a:pPr>
              <a:buFont typeface="+mj-lt"/>
              <a:buAutoNum type="alphaUcPeriod"/>
            </a:pPr>
            <a:r>
              <a:rPr lang="en-US" dirty="0"/>
              <a:t>Ample evidence that women who work for the cooperative understand the larger legal and economic system, know pathways for their grievances, and expect just outcomes.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9C6CA-B2CA-9E4B-8503-44EA8B6BCF89}"/>
              </a:ext>
            </a:extLst>
          </p:cNvPr>
          <p:cNvSpPr txBox="1"/>
          <p:nvPr/>
        </p:nvSpPr>
        <p:spPr>
          <a:xfrm>
            <a:off x="8646058" y="1"/>
            <a:ext cx="42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</a:t>
            </a:r>
            <a:r>
              <a:rPr lang="en-US" sz="18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29038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44D5-7B87-8745-9872-449412D8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Relevance &amp; 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95C9-6AE5-AE42-A4DC-EBCEBB07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298448"/>
            <a:ext cx="7790688" cy="3690011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We must avoid the “feel good” idea that cooperatives are necessarily beneficial for women.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Formalization and legalization of economies must be part-and-parcel of gender equality policies and programming at the local level.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There may be “aspirational” and indirect benefits of cooperatives on women’s sense of legal consciousness and fair governance.  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9C6CA-B2CA-9E4B-8503-44EA8B6BCF89}"/>
              </a:ext>
            </a:extLst>
          </p:cNvPr>
          <p:cNvSpPr txBox="1"/>
          <p:nvPr/>
        </p:nvSpPr>
        <p:spPr>
          <a:xfrm>
            <a:off x="8646058" y="1"/>
            <a:ext cx="42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</a:t>
            </a:r>
            <a:r>
              <a:rPr lang="en-US" sz="18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41080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144D5-7B87-8745-9872-449412D8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95C9-6AE5-AE42-A4DC-EBCEBB073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497" y="1294646"/>
            <a:ext cx="8247707" cy="3693813"/>
          </a:xfrm>
        </p:spPr>
        <p:txBody>
          <a:bodyPr/>
          <a:lstStyle/>
          <a:p>
            <a:pPr marL="114300" indent="0">
              <a:buNone/>
            </a:pPr>
            <a:r>
              <a:rPr lang="en-US" b="1" i="1" dirty="0"/>
              <a:t>Many thanks to the generosity of the Harry Frank Guggenheim Foundation for funding this research.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9C6CA-B2CA-9E4B-8503-44EA8B6BCF89}"/>
              </a:ext>
            </a:extLst>
          </p:cNvPr>
          <p:cNvSpPr txBox="1"/>
          <p:nvPr/>
        </p:nvSpPr>
        <p:spPr>
          <a:xfrm>
            <a:off x="8646058" y="1"/>
            <a:ext cx="42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 </a:t>
            </a:r>
            <a:r>
              <a:rPr lang="en-US" sz="1800" b="1" dirty="0"/>
              <a:t>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1404CB-F0B9-224D-91C6-C57537D1F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96" y="2280760"/>
            <a:ext cx="4040372" cy="25336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334C99-D18E-BC4A-ACAD-AB52A7FC3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092" y="301397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18319"/>
      </p:ext>
    </p:extLst>
  </p:cSld>
  <p:clrMapOvr>
    <a:masterClrMapping/>
  </p:clrMapOvr>
</p:sld>
</file>

<file path=ppt/theme/theme1.xml><?xml version="1.0" encoding="utf-8"?>
<a:theme xmlns:a="http://schemas.openxmlformats.org/drawingml/2006/main" name="ALU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LU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565</Words>
  <Application>Microsoft Macintosh PowerPoint</Application>
  <PresentationFormat>On-screen Show (16:9)</PresentationFormat>
  <Paragraphs>71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Open Sans</vt:lpstr>
      <vt:lpstr>Wingdings</vt:lpstr>
      <vt:lpstr>Montserrat SemiBold</vt:lpstr>
      <vt:lpstr>Montserrat</vt:lpstr>
      <vt:lpstr>Montserrat ExtraBold</vt:lpstr>
      <vt:lpstr>ALU Template</vt:lpstr>
      <vt:lpstr>ALU Template</vt:lpstr>
      <vt:lpstr>"Women in Mining Cooperatives in Rural Rwanda" </vt:lpstr>
      <vt:lpstr>Project Overview</vt:lpstr>
      <vt:lpstr>Literature</vt:lpstr>
      <vt:lpstr>Literature</vt:lpstr>
      <vt:lpstr>Methods</vt:lpstr>
      <vt:lpstr>Methods</vt:lpstr>
      <vt:lpstr>Findings</vt:lpstr>
      <vt:lpstr>Relevance &amp; 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[PROJECT TITLE]  [STUDENT NAME]   HONORS CAPSTONE DEFENSE GLOBAL CHALLENGES</dc:title>
  <cp:lastModifiedBy>Laine Munir</cp:lastModifiedBy>
  <cp:revision>13</cp:revision>
  <dcterms:modified xsi:type="dcterms:W3CDTF">2021-11-18T12:39:20Z</dcterms:modified>
</cp:coreProperties>
</file>