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704" r:id="rId1"/>
  </p:sldMasterIdLst>
  <p:notesMasterIdLst>
    <p:notesMasterId r:id="rId13"/>
  </p:notesMasterIdLst>
  <p:sldIdLst>
    <p:sldId id="256" r:id="rId2"/>
    <p:sldId id="257" r:id="rId3"/>
    <p:sldId id="268" r:id="rId4"/>
    <p:sldId id="260" r:id="rId5"/>
    <p:sldId id="270" r:id="rId6"/>
    <p:sldId id="263" r:id="rId7"/>
    <p:sldId id="272" r:id="rId8"/>
    <p:sldId id="271" r:id="rId9"/>
    <p:sldId id="264" r:id="rId10"/>
    <p:sldId id="267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/>
    <p:restoredTop sz="92910"/>
  </p:normalViewPr>
  <p:slideViewPr>
    <p:cSldViewPr snapToGrid="0" snapToObjects="1">
      <p:cViewPr varScale="1">
        <p:scale>
          <a:sx n="84" d="100"/>
          <a:sy n="84" d="100"/>
        </p:scale>
        <p:origin x="2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E913A6-6CB2-7949-B8ED-6E1106CD2DF3}" type="datetimeFigureOut">
              <a:rPr lang="en-US" smtClean="0"/>
              <a:t>2/7/20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A91C30-8C6D-7F4F-AF9E-26866931F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27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91C30-8C6D-7F4F-AF9E-26866931F524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161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Introduce myself</a:t>
            </a:r>
          </a:p>
          <a:p>
            <a:pPr marL="228600" indent="-228600">
              <a:buAutoNum type="arabicPeriod"/>
            </a:pPr>
            <a:r>
              <a:rPr lang="en-US" dirty="0" smtClean="0"/>
              <a:t>Introduce talk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91C30-8C6D-7F4F-AF9E-26866931F5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126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E.g. give everyone the same amount of environmental</a:t>
            </a:r>
            <a:r>
              <a:rPr lang="en-US" baseline="0" dirty="0" smtClean="0"/>
              <a:t> compensation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Women need more compensation put into bank accounts with their name on it because they can’t leave home to work for cash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Women may have their husbands take away their cash, so pay them compensation half in cash and half in kind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91C30-8C6D-7F4F-AF9E-26866931F52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27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4 categories: provisioning (food and water), regulating (temperature), supporting (supplying oxygen), cultural</a:t>
            </a:r>
            <a:r>
              <a:rPr lang="en-US" baseline="0" dirty="0" smtClean="0"/>
              <a:t> (hosting historical ceremonies)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3.</a:t>
            </a:r>
            <a:r>
              <a:rPr lang="en-US" baseline="0" dirty="0" smtClean="0"/>
              <a:t> Women own vaguely 20% of the world’s land; ownership and use are different; this varies widely </a:t>
            </a:r>
            <a:endParaRPr lang="en-US" dirty="0" smtClean="0"/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91C30-8C6D-7F4F-AF9E-26866931F52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2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Virunga</a:t>
            </a:r>
            <a:r>
              <a:rPr lang="en-US" dirty="0" smtClean="0"/>
              <a:t>; women holding land titles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91C30-8C6D-7F4F-AF9E-26866931F52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36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1. </a:t>
            </a:r>
            <a:r>
              <a:rPr lang="en-US" dirty="0" smtClean="0">
                <a:solidFill>
                  <a:srgbClr val="000000"/>
                </a:solidFill>
              </a:rPr>
              <a:t>E.g. Women need wood and shade for children while men prefer trees that bring in cash.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91C30-8C6D-7F4F-AF9E-26866931F52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218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1. E.g. Are women more likely to master areas closer to home? Do women understand trees differently because of their need for domestic firewood?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4.</a:t>
            </a:r>
            <a:r>
              <a:rPr lang="en-US" baseline="0" dirty="0" smtClean="0"/>
              <a:t> </a:t>
            </a:r>
            <a:r>
              <a:rPr lang="en-US" dirty="0" smtClean="0"/>
              <a:t>E.g. do one person per household rules or childcare responsibilities act as impediments?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91C30-8C6D-7F4F-AF9E-26866931F52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32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EXPLANATIONS FOR GENDER INEQUALITIES:</a:t>
            </a:r>
          </a:p>
          <a:p>
            <a:pPr marL="0" indent="0">
              <a:buNone/>
            </a:pPr>
            <a:r>
              <a:rPr lang="en-US" dirty="0" smtClean="0"/>
              <a:t>1. Gender roles, e.g. division of labor, income</a:t>
            </a:r>
          </a:p>
          <a:p>
            <a:pPr marL="0" indent="0">
              <a:buNone/>
            </a:pPr>
            <a:r>
              <a:rPr lang="en-US" dirty="0" smtClean="0"/>
              <a:t>2. Resource access mediated by customary law</a:t>
            </a:r>
          </a:p>
          <a:p>
            <a:pPr marL="0" indent="0">
              <a:buNone/>
            </a:pPr>
            <a:r>
              <a:rPr lang="en-US" dirty="0" smtClean="0"/>
              <a:t>3. Inequality in “entitlements” and “capabilities” a based on social position </a:t>
            </a:r>
            <a:endParaRPr lang="en-US" b="1" u="sng" dirty="0" smtClean="0"/>
          </a:p>
          <a:p>
            <a:pPr marL="0" indent="0">
              <a:buNone/>
            </a:pPr>
            <a:r>
              <a:rPr lang="en-US" b="1" u="sng" dirty="0" smtClean="0"/>
              <a:t>Militarization of conservation</a:t>
            </a:r>
          </a:p>
          <a:p>
            <a:pPr marL="0" indent="0">
              <a:buNone/>
            </a:pPr>
            <a:r>
              <a:rPr lang="en-US" b="1" dirty="0" smtClean="0"/>
              <a:t>GLOBAL FINDINGS APPLICABLE TO AFRICA: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The rise of conservation militarization has been a response to militarized poachers, and local women are caught in the middle.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Organized environmental violations are mutually constitutive with other forms of criminality, e.g. wildlife trafficking funds terrorism, that entails harm to women.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Militarization of environmental protection is about minimizing access to conservation sites, often at the expense of local women, without addressing user demand for goods outside Africa. </a:t>
            </a:r>
          </a:p>
          <a:p>
            <a:pPr marL="342900" indent="-342900">
              <a:buFont typeface="+mj-lt"/>
              <a:buAutoNum type="arabicParenR"/>
            </a:pPr>
            <a:r>
              <a:rPr lang="en-US" dirty="0" smtClean="0"/>
              <a:t>How do women and men uniquely experience militarized conservation? </a:t>
            </a:r>
          </a:p>
          <a:p>
            <a:pPr marL="342900" indent="-342900">
              <a:buFont typeface="+mj-lt"/>
              <a:buAutoNum type="arabicParenR"/>
            </a:pPr>
            <a:r>
              <a:rPr lang="en-US" dirty="0" smtClean="0"/>
              <a:t>Do men and women define poaching and environmental violations in the same way in militarized contexts?</a:t>
            </a:r>
          </a:p>
          <a:p>
            <a:pPr marL="342900" indent="-342900">
              <a:buFont typeface="+mj-lt"/>
              <a:buAutoNum type="arabicParenR"/>
            </a:pPr>
            <a:r>
              <a:rPr lang="en-US" dirty="0" smtClean="0"/>
              <a:t>What are differences in the experiences of male and female park rangers? </a:t>
            </a:r>
          </a:p>
          <a:p>
            <a:pPr marL="342900" indent="-342900">
              <a:buFont typeface="+mj-lt"/>
              <a:buAutoNum type="arabicParenR"/>
            </a:pPr>
            <a:r>
              <a:rPr lang="en-US" dirty="0" smtClean="0"/>
              <a:t>Does the type of environmental resource, which may benefit men and women different, impact the degree of militarization surrounding its protection?</a:t>
            </a:r>
          </a:p>
          <a:p>
            <a:pPr marL="0" indent="0">
              <a:buNone/>
            </a:pPr>
            <a:r>
              <a:rPr lang="en-US" dirty="0" smtClean="0"/>
              <a:t>POLICY: Could better integration of women into conservation efforts reduce the degree of militarization?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91C30-8C6D-7F4F-AF9E-26866931F52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42CCB8B7-967E-A648-B880-2D642E677F9B}" type="datetime1">
              <a:rPr lang="en-US" smtClean="0"/>
              <a:t>2/7/20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388170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E2D30-B63D-0C4F-88E7-C1F4B3692E66}" type="datetime1">
              <a:rPr lang="en-US" smtClean="0"/>
              <a:t>2/7/20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915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66AE-6D37-414A-8490-FBEB4E7AA738}" type="datetime1">
              <a:rPr lang="en-US" smtClean="0"/>
              <a:t>2/7/20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33940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FAA1-DED3-E443-9820-C01A2079808E}" type="datetime1">
              <a:rPr lang="en-US" smtClean="0"/>
              <a:t>2/7/20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511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F34A3-F8C4-6241-8B8A-1970F18AFDDC}" type="datetime1">
              <a:rPr lang="en-US" smtClean="0"/>
              <a:t>2/7/20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555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EFB97-2CE2-E94C-8C9C-933FBC68C331}" type="datetime1">
              <a:rPr lang="en-US" smtClean="0"/>
              <a:t>2/7/20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85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AADC-2C8C-B441-B6FD-90BE7CA9731F}" type="datetime1">
              <a:rPr lang="en-US" smtClean="0"/>
              <a:t>2/7/20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980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3204-8602-6042-953F-9572EC522C6B}" type="datetime1">
              <a:rPr lang="en-US" smtClean="0"/>
              <a:t>2/7/20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316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1F40B-2A66-6D41-9305-D09A85E17EDE}" type="datetime1">
              <a:rPr lang="en-US" smtClean="0"/>
              <a:t>2/7/20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367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864C2-B965-A448-BB63-5985EEA2665F}" type="datetime1">
              <a:rPr lang="en-US" smtClean="0"/>
              <a:t>2/7/20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7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57D3E-6026-4647-8DC8-1B45FC418853}" type="datetime1">
              <a:rPr lang="en-US" smtClean="0"/>
              <a:t>2/7/20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3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9001169-2496-D74F-A386-022B66B73352}" type="datetime1">
              <a:rPr lang="en-US" smtClean="0"/>
              <a:t>2/7/20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963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effectLst/>
              </a:rPr>
              <a:t>The Gender Dimensions of </a:t>
            </a:r>
            <a:r>
              <a:rPr lang="en-US" dirty="0" smtClean="0"/>
              <a:t>Community Conservation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171949"/>
            <a:ext cx="9418320" cy="2543175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sz="2900" dirty="0" smtClean="0"/>
              <a:t>LAINE MUNIR </a:t>
            </a:r>
            <a:r>
              <a:rPr lang="en-US" sz="2900" dirty="0"/>
              <a:t>(PHD, NEW YORK </a:t>
            </a:r>
            <a:r>
              <a:rPr lang="en-US" sz="2900" dirty="0" smtClean="0"/>
              <a:t>UNIVERSITY)</a:t>
            </a:r>
            <a:endParaRPr lang="en-US" sz="2900" dirty="0"/>
          </a:p>
          <a:p>
            <a:pPr algn="ctr"/>
            <a:r>
              <a:rPr lang="en-US" sz="2900" dirty="0"/>
              <a:t>RESEARCH FELLOW</a:t>
            </a:r>
          </a:p>
          <a:p>
            <a:pPr algn="ctr"/>
            <a:r>
              <a:rPr lang="en-US" sz="2900" dirty="0"/>
              <a:t>Center of </a:t>
            </a:r>
            <a:r>
              <a:rPr lang="en-US" sz="2900" dirty="0" smtClean="0"/>
              <a:t>Excellence </a:t>
            </a:r>
            <a:r>
              <a:rPr lang="en-US" sz="2900" dirty="0"/>
              <a:t>in Biodiversity and </a:t>
            </a:r>
            <a:r>
              <a:rPr lang="en-US" sz="2900" dirty="0" smtClean="0"/>
              <a:t>Natural Resource Management </a:t>
            </a:r>
            <a:r>
              <a:rPr lang="en-US" sz="2900" dirty="0"/>
              <a:t>(CoEB)</a:t>
            </a:r>
          </a:p>
          <a:p>
            <a:pPr algn="ctr"/>
            <a:endParaRPr lang="en-US" sz="2900" dirty="0"/>
          </a:p>
          <a:p>
            <a:pPr algn="ctr"/>
            <a:r>
              <a:rPr lang="en-US" sz="2900" dirty="0" smtClean="0"/>
              <a:t>February 8</a:t>
            </a:r>
            <a:r>
              <a:rPr lang="en-US" sz="2900" dirty="0" smtClean="0"/>
              <a:t>, 2020</a:t>
            </a:r>
            <a:endParaRPr lang="en-US" sz="29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42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I. </a:t>
            </a:r>
            <a:r>
              <a:rPr lang="en-US" dirty="0" smtClean="0"/>
              <a:t>What do we mean by “gender”?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II. </a:t>
            </a:r>
            <a:r>
              <a:rPr lang="en-US" dirty="0" smtClean="0"/>
              <a:t>Main ideas about gender and the environment</a:t>
            </a:r>
          </a:p>
          <a:p>
            <a:pPr marL="0" indent="0">
              <a:buNone/>
            </a:pPr>
            <a:r>
              <a:rPr lang="en-US" dirty="0" smtClean="0"/>
              <a:t>III. Gender essentialism?</a:t>
            </a:r>
          </a:p>
          <a:p>
            <a:pPr marL="0" indent="0">
              <a:buNone/>
            </a:pPr>
            <a:r>
              <a:rPr lang="en-US" dirty="0" smtClean="0"/>
              <a:t>IV. </a:t>
            </a:r>
            <a:r>
              <a:rPr lang="en-US" dirty="0" smtClean="0"/>
              <a:t>What we know globally about g</a:t>
            </a:r>
            <a:r>
              <a:rPr lang="en-US" dirty="0" smtClean="0"/>
              <a:t>ender and conservation</a:t>
            </a:r>
          </a:p>
          <a:p>
            <a:pPr marL="0" indent="0">
              <a:buNone/>
            </a:pPr>
            <a:r>
              <a:rPr lang="en-US" dirty="0" smtClean="0"/>
              <a:t>V. Women as subjects in conservation</a:t>
            </a:r>
          </a:p>
          <a:p>
            <a:pPr marL="0" indent="0">
              <a:buNone/>
            </a:pPr>
            <a:r>
              <a:rPr lang="en-US" dirty="0" smtClean="0"/>
              <a:t>VI. Women as agents in conservation</a:t>
            </a:r>
          </a:p>
          <a:p>
            <a:pPr marL="0" indent="0">
              <a:buNone/>
            </a:pPr>
            <a:r>
              <a:rPr lang="en-US" dirty="0" smtClean="0"/>
              <a:t>VII. Case study: PES in Rwanda</a:t>
            </a:r>
          </a:p>
          <a:p>
            <a:pPr marL="0" indent="0">
              <a:buNone/>
            </a:pPr>
            <a:r>
              <a:rPr lang="en-US" dirty="0" smtClean="0"/>
              <a:t>VIII. Case study: PES in Rwanda questions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98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I. What do we mean by “gender”?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difference in the socially constructed labor roles between men and women.</a:t>
            </a:r>
            <a:endParaRPr lang="en-US" dirty="0"/>
          </a:p>
          <a:p>
            <a:r>
              <a:rPr lang="en-US" dirty="0"/>
              <a:t> </a:t>
            </a:r>
            <a:r>
              <a:rPr lang="en-US" dirty="0" smtClean="0"/>
              <a:t>In Africa, colonization altered </a:t>
            </a:r>
            <a:r>
              <a:rPr lang="en-US" dirty="0"/>
              <a:t>the customary gender division of labor. </a:t>
            </a:r>
            <a:r>
              <a:rPr lang="en-US" dirty="0"/>
              <a:t>M</a:t>
            </a:r>
            <a:r>
              <a:rPr lang="en-US" dirty="0" smtClean="0"/>
              <a:t>en </a:t>
            </a:r>
            <a:r>
              <a:rPr lang="en-US" dirty="0"/>
              <a:t>were encouraged to produce cash crops for export whereas women were forced to grow food crops for the family and local consumption. This led to biodiversity loss in many African </a:t>
            </a:r>
            <a:r>
              <a:rPr lang="en-US" dirty="0" smtClean="0"/>
              <a:t>countries even hundreds of years go.</a:t>
            </a:r>
            <a:endParaRPr lang="en-US" dirty="0"/>
          </a:p>
          <a:p>
            <a:r>
              <a:rPr lang="en-US" dirty="0" smtClean="0"/>
              <a:t>These gender divisions in labor still exist today and continue to contribute to biodiversity loss.</a:t>
            </a:r>
            <a:r>
              <a:rPr lang="en-US" dirty="0"/>
              <a:t> </a:t>
            </a:r>
            <a:endParaRPr lang="en-US" dirty="0"/>
          </a:p>
          <a:p>
            <a:pPr marL="0" indent="0">
              <a:buNone/>
            </a:pPr>
            <a:r>
              <a:rPr lang="en-US" i="1" dirty="0" smtClean="0"/>
              <a:t>How do we either:</a:t>
            </a:r>
          </a:p>
          <a:p>
            <a:pPr marL="0" indent="0">
              <a:buNone/>
            </a:pPr>
            <a:r>
              <a:rPr lang="en-US" i="1" dirty="0" smtClean="0"/>
              <a:t> A) change gender relationships to the environment, or </a:t>
            </a:r>
          </a:p>
          <a:p>
            <a:pPr marL="0" indent="0">
              <a:buNone/>
            </a:pPr>
            <a:r>
              <a:rPr lang="en-US" i="1" dirty="0"/>
              <a:t> </a:t>
            </a:r>
            <a:r>
              <a:rPr lang="en-US" i="1" dirty="0" smtClean="0"/>
              <a:t>B) create conservation that accommodates gender-based relationships with the environment?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7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Gender </a:t>
            </a:r>
            <a:r>
              <a:rPr lang="en-US" dirty="0" smtClean="0"/>
              <a:t>and the </a:t>
            </a:r>
            <a:r>
              <a:rPr lang="en-US" dirty="0" smtClean="0"/>
              <a:t>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u="sng" dirty="0" smtClean="0"/>
              <a:t>Three main ideas today</a:t>
            </a:r>
            <a:r>
              <a:rPr lang="en-US" u="sng" dirty="0" smtClean="0"/>
              <a:t>:</a:t>
            </a:r>
            <a:endParaRPr lang="en-US" u="sng" dirty="0" smtClean="0"/>
          </a:p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dirty="0" smtClean="0"/>
              <a:t>“Men and women need equal rights”.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dirty="0" smtClean="0"/>
              <a:t>“</a:t>
            </a:r>
            <a:r>
              <a:rPr lang="en-US" dirty="0" smtClean="0"/>
              <a:t>Men and women need equal outcomes”.”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dirty="0" smtClean="0"/>
              <a:t>“Men and women need equal rights and equal outcomes that acknowledge how their differences are constructed”.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Example: Payment for Ecological Services (PES) = compensation ($) to local communities for conservation that displaces </a:t>
            </a:r>
            <a:r>
              <a:rPr lang="en-US" dirty="0" smtClean="0"/>
              <a:t>them</a:t>
            </a:r>
          </a:p>
          <a:p>
            <a:pPr marL="0" indent="0">
              <a:buNone/>
            </a:pPr>
            <a:r>
              <a:rPr lang="en-US" i="1" dirty="0" smtClean="0"/>
              <a:t>Which of these do you think is best?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65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Gender essentialism?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African Wildlife Foundation (AWF) says: </a:t>
            </a:r>
          </a:p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sz="1100" dirty="0" smtClean="0"/>
              <a:t>1. </a:t>
            </a:r>
            <a:r>
              <a:rPr lang="en-US" dirty="0" smtClean="0"/>
              <a:t>African </a:t>
            </a:r>
            <a:r>
              <a:rPr lang="en-US" dirty="0"/>
              <a:t>women are the natural custodians of the environment. </a:t>
            </a:r>
            <a:r>
              <a:rPr lang="en-US" sz="1100" dirty="0" smtClean="0"/>
              <a:t>2. </a:t>
            </a:r>
            <a:r>
              <a:rPr lang="en-US" dirty="0" smtClean="0"/>
              <a:t>They </a:t>
            </a:r>
            <a:r>
              <a:rPr lang="en-US" dirty="0"/>
              <a:t>pay the price when it comes to the social and economic effects of factors associated with environment and conservation</a:t>
            </a:r>
            <a:r>
              <a:rPr lang="en-US" dirty="0" smtClean="0"/>
              <a:t>. </a:t>
            </a:r>
            <a:r>
              <a:rPr lang="en-US" sz="1100" dirty="0" smtClean="0"/>
              <a:t>3. </a:t>
            </a:r>
            <a:r>
              <a:rPr lang="en-US" dirty="0" smtClean="0"/>
              <a:t>Women </a:t>
            </a:r>
            <a:r>
              <a:rPr lang="en-US" dirty="0"/>
              <a:t>are more directly affected by the degradation of the environment. </a:t>
            </a:r>
            <a:r>
              <a:rPr lang="en-US" sz="1100" dirty="0" smtClean="0"/>
              <a:t>4. </a:t>
            </a:r>
            <a:r>
              <a:rPr lang="en-US" dirty="0" smtClean="0"/>
              <a:t>Much </a:t>
            </a:r>
            <a:r>
              <a:rPr lang="en-US" dirty="0"/>
              <a:t>of the livelihood of African women relies upon the stability of the environment around them and its decline has </a:t>
            </a:r>
            <a:r>
              <a:rPr lang="en-US" dirty="0" smtClean="0"/>
              <a:t>impacted women disproportionally </a:t>
            </a:r>
            <a:r>
              <a:rPr lang="en-US" dirty="0"/>
              <a:t>to men</a:t>
            </a:r>
            <a:r>
              <a:rPr lang="en-US" dirty="0" smtClean="0"/>
              <a:t>.”</a:t>
            </a:r>
          </a:p>
          <a:p>
            <a:pPr marL="0" indent="0">
              <a:buNone/>
            </a:pPr>
            <a:r>
              <a:rPr lang="en-US" i="1" dirty="0" smtClean="0"/>
              <a:t>Which of these statements do you agree with?</a:t>
            </a:r>
          </a:p>
          <a:p>
            <a:pPr marL="0" indent="0">
              <a:buNone/>
            </a:pPr>
            <a:r>
              <a:rPr lang="en-US" i="1" dirty="0" smtClean="0"/>
              <a:t>What are advantages and disadvantages to thinking about gender and conservation in this way?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700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IV. Gender and Conservation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28800"/>
            <a:ext cx="8595360" cy="48148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WHAT WE KNOW GLOBALLY THAT APPLIES TO AFRICA:</a:t>
            </a:r>
          </a:p>
          <a:p>
            <a:pPr marL="0" indent="0">
              <a:buNone/>
            </a:pPr>
            <a:r>
              <a:rPr lang="en-US" dirty="0" smtClean="0"/>
              <a:t>1. Men and women place different degrees of importance on different categories of </a:t>
            </a:r>
            <a:r>
              <a:rPr lang="en-US" dirty="0" smtClean="0"/>
              <a:t>ES within conservation areas.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 Women </a:t>
            </a:r>
            <a:r>
              <a:rPr lang="en-US" dirty="0"/>
              <a:t>use land daily and men </a:t>
            </a:r>
            <a:r>
              <a:rPr lang="en-US" dirty="0" smtClean="0"/>
              <a:t>less often, e.g. once per week.</a:t>
            </a:r>
          </a:p>
          <a:p>
            <a:pPr marL="0" indent="0">
              <a:buNone/>
            </a:pPr>
            <a:r>
              <a:rPr lang="en-US" dirty="0" smtClean="0"/>
              <a:t>3. Women may need </a:t>
            </a:r>
            <a:r>
              <a:rPr lang="en-US" dirty="0"/>
              <a:t>communal lands </a:t>
            </a:r>
            <a:r>
              <a:rPr lang="en-US" dirty="0" smtClean="0"/>
              <a:t>more: </a:t>
            </a:r>
          </a:p>
          <a:p>
            <a:r>
              <a:rPr lang="en-US" dirty="0" smtClean="0"/>
              <a:t>less </a:t>
            </a:r>
            <a:r>
              <a:rPr lang="en-US" dirty="0"/>
              <a:t>access to private land for </a:t>
            </a:r>
            <a:r>
              <a:rPr lang="en-US" dirty="0" smtClean="0"/>
              <a:t>resources*</a:t>
            </a:r>
            <a:endParaRPr lang="en-US" dirty="0"/>
          </a:p>
          <a:p>
            <a:r>
              <a:rPr lang="en-US" dirty="0" smtClean="0"/>
              <a:t>less access to cash economy, paid employment, and markets</a:t>
            </a:r>
          </a:p>
          <a:p>
            <a:pPr marL="0" indent="0">
              <a:buNone/>
            </a:pPr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en-US" dirty="0" smtClean="0"/>
              <a:t>Men </a:t>
            </a:r>
            <a:r>
              <a:rPr lang="en-US" dirty="0"/>
              <a:t>and women </a:t>
            </a:r>
            <a:r>
              <a:rPr lang="en-US" dirty="0" smtClean="0"/>
              <a:t>engage in environmental </a:t>
            </a:r>
            <a:r>
              <a:rPr lang="en-US" dirty="0" smtClean="0"/>
              <a:t>violations of conservation spaces </a:t>
            </a:r>
            <a:r>
              <a:rPr lang="en-US" dirty="0"/>
              <a:t>for different </a:t>
            </a:r>
            <a:r>
              <a:rPr lang="en-US" dirty="0" smtClean="0"/>
              <a:t>reasons.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41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V. Women as subjects in conservation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Ways that women are victims of environmental degradation and thus impacted by (lack of) conservation:</a:t>
            </a:r>
          </a:p>
          <a:p>
            <a:r>
              <a:rPr lang="en-US" dirty="0" smtClean="0"/>
              <a:t>Water</a:t>
            </a:r>
          </a:p>
          <a:p>
            <a:r>
              <a:rPr lang="en-US" dirty="0" smtClean="0"/>
              <a:t>Wild foods</a:t>
            </a:r>
          </a:p>
          <a:p>
            <a:r>
              <a:rPr lang="en-US" dirty="0" smtClean="0"/>
              <a:t>Fodder</a:t>
            </a:r>
          </a:p>
          <a:p>
            <a:r>
              <a:rPr lang="en-US" dirty="0"/>
              <a:t>Pollination disruption  </a:t>
            </a:r>
            <a:endParaRPr lang="en-US" dirty="0" smtClean="0"/>
          </a:p>
          <a:p>
            <a:r>
              <a:rPr lang="en-US" dirty="0" smtClean="0"/>
              <a:t>Traditional medicine</a:t>
            </a:r>
          </a:p>
          <a:p>
            <a:r>
              <a:rPr lang="en-US" dirty="0" smtClean="0"/>
              <a:t>Landslides</a:t>
            </a:r>
          </a:p>
          <a:p>
            <a:r>
              <a:rPr lang="en-US" dirty="0" smtClean="0"/>
              <a:t>Fires</a:t>
            </a:r>
          </a:p>
          <a:p>
            <a:pPr marL="0" indent="0">
              <a:buNone/>
            </a:pPr>
            <a:r>
              <a:rPr lang="en-US" i="1" dirty="0" smtClean="0"/>
              <a:t>What are additional concerns about Rwandan women and conservation?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109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VI. Women as agents in conservation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Examples </a:t>
            </a:r>
            <a:r>
              <a:rPr lang="en-US" dirty="0"/>
              <a:t>of female-led </a:t>
            </a:r>
            <a:r>
              <a:rPr lang="en-US" dirty="0" smtClean="0"/>
              <a:t>conservation:</a:t>
            </a:r>
          </a:p>
          <a:p>
            <a:r>
              <a:rPr lang="en-US" dirty="0" smtClean="0"/>
              <a:t>Northern Kenya’s Sera Conservancy installed its first female Corporal </a:t>
            </a:r>
            <a:r>
              <a:rPr lang="en-US" dirty="0"/>
              <a:t>Ranger </a:t>
            </a:r>
            <a:r>
              <a:rPr lang="en-US" dirty="0" smtClean="0"/>
              <a:t>to lead a gender-mixed field team</a:t>
            </a:r>
          </a:p>
          <a:p>
            <a:r>
              <a:rPr lang="en-US" dirty="0" smtClean="0"/>
              <a:t>Black </a:t>
            </a:r>
            <a:r>
              <a:rPr lang="en-US" dirty="0"/>
              <a:t>Mamba majority-female anti-poaching group in South Africa, </a:t>
            </a:r>
            <a:endParaRPr lang="en-US" dirty="0" smtClean="0"/>
          </a:p>
          <a:p>
            <a:r>
              <a:rPr lang="en-US" dirty="0" err="1" smtClean="0"/>
              <a:t>Akashinga</a:t>
            </a:r>
            <a:r>
              <a:rPr lang="en-US" dirty="0" smtClean="0"/>
              <a:t> </a:t>
            </a:r>
            <a:r>
              <a:rPr lang="en-US" dirty="0"/>
              <a:t>all-female anti-poaching group in </a:t>
            </a:r>
            <a:r>
              <a:rPr lang="en-US" dirty="0" smtClean="0"/>
              <a:t>Zimbabwe </a:t>
            </a:r>
          </a:p>
          <a:p>
            <a:r>
              <a:rPr lang="en-US" dirty="0" smtClean="0"/>
              <a:t>Eco-activist </a:t>
            </a:r>
            <a:r>
              <a:rPr lang="en-US" dirty="0"/>
              <a:t>and Nobel Peace Prize winner </a:t>
            </a:r>
            <a:r>
              <a:rPr lang="en-US" dirty="0" err="1"/>
              <a:t>Wangari</a:t>
            </a:r>
            <a:r>
              <a:rPr lang="en-US" dirty="0"/>
              <a:t> </a:t>
            </a:r>
            <a:r>
              <a:rPr lang="en-US" dirty="0" err="1"/>
              <a:t>Maathai</a:t>
            </a:r>
            <a:r>
              <a:rPr lang="en-US" dirty="0"/>
              <a:t>, who led the fight against deforestation in Kenya</a:t>
            </a:r>
            <a:r>
              <a:rPr lang="en-US" dirty="0" smtClean="0"/>
              <a:t>, </a:t>
            </a:r>
            <a:r>
              <a:rPr lang="en-US" dirty="0"/>
              <a:t>continues to inspire </a:t>
            </a:r>
            <a:r>
              <a:rPr lang="en-US" dirty="0" smtClean="0"/>
              <a:t>tree-planting</a:t>
            </a:r>
          </a:p>
          <a:p>
            <a:pPr marL="0" indent="0">
              <a:buNone/>
            </a:pPr>
            <a:r>
              <a:rPr lang="en-US" i="1" dirty="0" smtClean="0"/>
              <a:t>What are examples of women’s agency in Rwandan conservation?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04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VII</a:t>
            </a:r>
            <a:r>
              <a:rPr lang="en-US" dirty="0" smtClean="0"/>
              <a:t>. </a:t>
            </a:r>
            <a:r>
              <a:rPr lang="en-US" dirty="0" smtClean="0"/>
              <a:t>Case Study: PES </a:t>
            </a:r>
            <a:r>
              <a:rPr lang="en-US" dirty="0" smtClean="0"/>
              <a:t>in </a:t>
            </a:r>
            <a:r>
              <a:rPr lang="en-US" dirty="0" smtClean="0"/>
              <a:t>Rwanda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28800"/>
            <a:ext cx="8595360" cy="4829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Rising theme: Gender-sensitive conservation and compensation (PES)</a:t>
            </a:r>
          </a:p>
          <a:p>
            <a:pPr marL="0" indent="0">
              <a:buNone/>
            </a:pPr>
            <a:r>
              <a:rPr lang="en-US" b="1" dirty="0" smtClean="0"/>
              <a:t>WHAT WE KNOW ABOUT COMPENSATION GLOBALLY THAT APPLIES TO AFRICA</a:t>
            </a:r>
            <a:r>
              <a:rPr lang="en-US" dirty="0" smtClean="0"/>
              <a:t>: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dirty="0" smtClean="0"/>
              <a:t>1. Various needs for trees and plants are gender-dependent.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 smtClean="0"/>
              <a:t>2. When it comes to land and environmental resources, there is gender-based inequality in: </a:t>
            </a:r>
          </a:p>
          <a:p>
            <a:r>
              <a:rPr lang="en-US" dirty="0" smtClean="0"/>
              <a:t>community decision-making </a:t>
            </a:r>
          </a:p>
          <a:p>
            <a:r>
              <a:rPr lang="en-US" dirty="0" smtClean="0"/>
              <a:t>fair </a:t>
            </a:r>
            <a:r>
              <a:rPr lang="en-US" dirty="0"/>
              <a:t>distribution of </a:t>
            </a:r>
            <a:r>
              <a:rPr lang="en-US" dirty="0" smtClean="0"/>
              <a:t>cash </a:t>
            </a:r>
          </a:p>
          <a:p>
            <a:r>
              <a:rPr lang="en-US" dirty="0" smtClean="0"/>
              <a:t>equality </a:t>
            </a:r>
            <a:r>
              <a:rPr lang="en-US" dirty="0"/>
              <a:t>of rules </a:t>
            </a:r>
            <a:r>
              <a:rPr lang="en-US" dirty="0" smtClean="0"/>
              <a:t>enforcement </a:t>
            </a:r>
          </a:p>
          <a:p>
            <a:r>
              <a:rPr lang="en-US" dirty="0" smtClean="0"/>
              <a:t>information </a:t>
            </a:r>
            <a:r>
              <a:rPr lang="en-US" dirty="0"/>
              <a:t>flow </a:t>
            </a:r>
            <a:r>
              <a:rPr lang="en-US" dirty="0" smtClean="0"/>
              <a:t>channels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62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VIII</a:t>
            </a:r>
            <a:r>
              <a:rPr lang="en-US" dirty="0" smtClean="0"/>
              <a:t>. </a:t>
            </a:r>
            <a:r>
              <a:rPr lang="en-US" dirty="0" smtClean="0"/>
              <a:t>Case Study: PES in Rwanda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arenR"/>
            </a:pPr>
            <a:endParaRPr lang="en-US" dirty="0" smtClean="0"/>
          </a:p>
          <a:p>
            <a:pPr marL="342900" indent="-342900">
              <a:buFont typeface="+mj-lt"/>
              <a:buAutoNum type="arabicParenR"/>
            </a:pPr>
            <a:r>
              <a:rPr lang="en-US" dirty="0" smtClean="0"/>
              <a:t>How does gendered division </a:t>
            </a:r>
            <a:r>
              <a:rPr lang="en-US" dirty="0"/>
              <a:t>of </a:t>
            </a:r>
            <a:r>
              <a:rPr lang="en-US" dirty="0" smtClean="0"/>
              <a:t>labor in Rwanda impact environmental knowledge, and is that knowledge taken into account during assessment?</a:t>
            </a:r>
          </a:p>
          <a:p>
            <a:pPr marL="342900" indent="-342900">
              <a:buFont typeface="+mj-lt"/>
              <a:buAutoNum type="arabicParenR"/>
            </a:pPr>
            <a:r>
              <a:rPr lang="en-US" dirty="0" smtClean="0"/>
              <a:t>Are gender-based differences in environmental needs accounted for during the compensation process?</a:t>
            </a:r>
          </a:p>
          <a:p>
            <a:pPr marL="342900" indent="-342900">
              <a:buFont typeface="+mj-lt"/>
              <a:buAutoNum type="arabicParenR"/>
            </a:pPr>
            <a:r>
              <a:rPr lang="en-US" dirty="0" smtClean="0"/>
              <a:t>Does </a:t>
            </a:r>
            <a:r>
              <a:rPr lang="en-US" dirty="0"/>
              <a:t>compensation that comes in the form of cash appropriately benefit </a:t>
            </a:r>
            <a:r>
              <a:rPr lang="en-US" dirty="0" smtClean="0"/>
              <a:t>women, </a:t>
            </a:r>
            <a:r>
              <a:rPr lang="en-US" dirty="0"/>
              <a:t>in contrast to compensation in kind?  </a:t>
            </a:r>
          </a:p>
          <a:p>
            <a:pPr marL="342900" indent="-342900">
              <a:buFont typeface="+mj-lt"/>
              <a:buAutoNum type="arabicParenR"/>
            </a:pPr>
            <a:r>
              <a:rPr lang="en-US" dirty="0"/>
              <a:t>Can women engage in </a:t>
            </a:r>
            <a:r>
              <a:rPr lang="en-US" dirty="0" smtClean="0"/>
              <a:t>vocational training </a:t>
            </a:r>
            <a:r>
              <a:rPr lang="en-US" dirty="0"/>
              <a:t>as a form of </a:t>
            </a:r>
            <a:r>
              <a:rPr lang="en-US" dirty="0" smtClean="0"/>
              <a:t>compensation with equity to men?</a:t>
            </a:r>
          </a:p>
          <a:p>
            <a:pPr marL="0" indent="0">
              <a:buNone/>
            </a:pPr>
            <a:r>
              <a:rPr lang="en-US" i="1" dirty="0" smtClean="0"/>
              <a:t>POLICY: How can women be more equitably integrated into PES?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637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760"/>
            <a:ext cx="10954512" cy="1325562"/>
          </a:xfrm>
        </p:spPr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Laine Munir</a:t>
            </a:r>
          </a:p>
          <a:p>
            <a:pPr marL="0" indent="0" algn="ctr">
              <a:buNone/>
            </a:pPr>
            <a:r>
              <a:rPr lang="en-US" dirty="0" smtClean="0"/>
              <a:t>LPS247@nyu.edu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0780-232-081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537149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3545</TotalTime>
  <Words>1066</Words>
  <Application>Microsoft Macintosh PowerPoint</Application>
  <PresentationFormat>Widescreen</PresentationFormat>
  <Paragraphs>129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Calibri</vt:lpstr>
      <vt:lpstr>Century Schoolbook</vt:lpstr>
      <vt:lpstr>Wingdings 2</vt:lpstr>
      <vt:lpstr>Arial</vt:lpstr>
      <vt:lpstr>View</vt:lpstr>
      <vt:lpstr>The Gender Dimensions of Community Conservation </vt:lpstr>
      <vt:lpstr>CONTENTS</vt:lpstr>
      <vt:lpstr>I. What do we mean by “gender”?</vt:lpstr>
      <vt:lpstr>II. Gender and the Environment</vt:lpstr>
      <vt:lpstr>III. Gender essentialism?</vt:lpstr>
      <vt:lpstr>IV. Gender and Conservation</vt:lpstr>
      <vt:lpstr>V. Women as subjects in conservation</vt:lpstr>
      <vt:lpstr>VI. Women as agents in conservation</vt:lpstr>
      <vt:lpstr>VII. Case Study: PES in Rwanda</vt:lpstr>
      <vt:lpstr>VIII. Case Study: PES in Rwanda Questions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Gender Dimensions of Environmental Conflict in Africa </dc:title>
  <dc:creator>Microsoft Office User</dc:creator>
  <cp:lastModifiedBy>Microsoft Office User</cp:lastModifiedBy>
  <cp:revision>50</cp:revision>
  <dcterms:created xsi:type="dcterms:W3CDTF">2019-07-09T07:13:10Z</dcterms:created>
  <dcterms:modified xsi:type="dcterms:W3CDTF">2020-02-07T08:04:10Z</dcterms:modified>
</cp:coreProperties>
</file>